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notesMasterIdLst>
    <p:notesMasterId r:id="rId16"/>
  </p:notesMasterIdLst>
  <p:handoutMasterIdLst>
    <p:handoutMasterId r:id="rId17"/>
  </p:handout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72" r:id="rId9"/>
    <p:sldId id="274" r:id="rId10"/>
    <p:sldId id="275" r:id="rId11"/>
    <p:sldId id="276" r:id="rId12"/>
    <p:sldId id="277" r:id="rId13"/>
    <p:sldId id="278" r:id="rId14"/>
    <p:sldId id="269" r:id="rId15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F9933"/>
    <a:srgbClr val="FFFF00"/>
    <a:srgbClr val="800000"/>
    <a:srgbClr val="0099CC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56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3F33E4-0149-4F1D-B20D-BF97EEDE3539}" type="datetimeFigureOut">
              <a:rPr lang="fr-FR" smtClean="0"/>
              <a:pPr/>
              <a:t>31/05/2018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C32CFC-E0B8-4E51-A5E0-E6A8C16BC67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618395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466074-6022-4335-8FC2-6A47CA2C8EEF}" type="datetimeFigureOut">
              <a:rPr lang="fr-FR" smtClean="0"/>
              <a:pPr/>
              <a:t>31/05/2018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B854EA-3E2C-47F2-B2F1-0DFC5E3D89A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513372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5220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260390-74E2-43D6-9304-AC4E16DEA75E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2A6EED-1D9E-44F0-8C28-E8FA38CAF134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C1E778-3775-4330-BE6C-309D54F3E5B2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5B4DA8A-A78D-4508-B614-D1AA896E7DA1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5F3485-9F35-452E-A781-5322B13CBDCB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99E918-4571-4CD9-B9EB-C9D53572373F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FF92AA-CC66-4113-9CE9-6C3C6137489D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01B2A8-93C1-4444-9620-939E92738215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D5E94C-32DC-42C8-B5A1-C540E4923D93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EAEE11-DF59-4C1E-A681-2C4B9053037E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FFA6E1-64D6-455C-AD50-725D74BCE871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0A825B-3832-4FF3-B0D1-4CFF27C97F49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99CC">
                <a:gamma/>
                <a:shade val="46275"/>
                <a:invGamma/>
              </a:srgbClr>
            </a:gs>
            <a:gs pos="100000">
              <a:srgbClr val="0099CC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Click to edit Master title style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</a:p>
        </p:txBody>
      </p:sp>
      <p:sp>
        <p:nvSpPr>
          <p:cNvPr id="901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fr-FR"/>
          </a:p>
        </p:txBody>
      </p:sp>
      <p:sp>
        <p:nvSpPr>
          <p:cNvPr id="901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fr-FR"/>
          </a:p>
        </p:txBody>
      </p:sp>
      <p:sp>
        <p:nvSpPr>
          <p:cNvPr id="901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5C8CCCA-DE2E-4181-B78E-1329DC1CEC44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WordArt 3"/>
          <p:cNvSpPr>
            <a:spLocks noChangeArrowheads="1" noChangeShapeType="1" noTextEdit="1"/>
          </p:cNvSpPr>
          <p:nvPr/>
        </p:nvSpPr>
        <p:spPr bwMode="auto">
          <a:xfrm>
            <a:off x="251520" y="1268760"/>
            <a:ext cx="3384376" cy="1922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4324"/>
              </a:avLst>
            </a:prstTxWarp>
          </a:bodyPr>
          <a:lstStyle/>
          <a:p>
            <a:pPr algn="ctr"/>
            <a:r>
              <a:rPr lang="fr-FR" sz="4800" b="1" kern="1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Espaces </a:t>
            </a:r>
          </a:p>
          <a:p>
            <a:pPr algn="ctr"/>
            <a:r>
              <a:rPr lang="fr-FR" sz="4800" b="1" kern="1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Aériens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79512" y="188640"/>
            <a:ext cx="60483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b="1" dirty="0">
                <a:solidFill>
                  <a:srgbClr val="0099CC"/>
                </a:solidFill>
                <a:latin typeface="Helvetica" pitchFamily="2" charset="0"/>
              </a:rPr>
              <a:t>MM / AB</a:t>
            </a:r>
            <a:r>
              <a:rPr lang="fr-FR" sz="1600" b="1" dirty="0">
                <a:solidFill>
                  <a:srgbClr val="0099CC"/>
                </a:solidFill>
                <a:latin typeface="Monotype Corsiva" pitchFamily="66" charset="0"/>
              </a:rPr>
              <a:t> </a:t>
            </a:r>
            <a:r>
              <a:rPr lang="fr-FR" sz="1600" dirty="0">
                <a:solidFill>
                  <a:srgbClr val="0099CC"/>
                </a:solidFill>
              </a:rPr>
              <a:t>– Mai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3485-9F35-452E-A781-5322B13CBDCB}" type="slidenum">
              <a:rPr lang="fr-FR" smtClean="0"/>
              <a:pPr/>
              <a:t>1</a:t>
            </a:fld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5705" y="1772816"/>
            <a:ext cx="4991100" cy="488632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fr-FR" sz="3600" dirty="0">
                <a:solidFill>
                  <a:srgbClr val="FF9933"/>
                </a:solidFill>
              </a:rPr>
              <a:t>Extrait de ERF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2" y="1413856"/>
            <a:ext cx="5086007" cy="389752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442" y="1413856"/>
            <a:ext cx="3920094" cy="165510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3817" y="3789040"/>
            <a:ext cx="3893344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2010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2" y="1106278"/>
            <a:ext cx="5720696" cy="402881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7635" y="1156022"/>
            <a:ext cx="3300413" cy="3979069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467544" y="476672"/>
            <a:ext cx="7886700" cy="9941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300" dirty="0">
                <a:solidFill>
                  <a:srgbClr val="FF9933"/>
                </a:solidFill>
              </a:rPr>
              <a:t>Cas: Bar sur aube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827584" y="5661248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Autre lien pratique: http://notaminfo.com/francemap</a:t>
            </a:r>
          </a:p>
        </p:txBody>
      </p:sp>
    </p:spTree>
    <p:extLst>
      <p:ext uri="{BB962C8B-B14F-4D97-AF65-F5344CB8AC3E}">
        <p14:creationId xmlns:p14="http://schemas.microsoft.com/office/powerpoint/2010/main" val="42318227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1018965" y="-35316"/>
            <a:ext cx="8229600" cy="1143000"/>
          </a:xfrm>
        </p:spPr>
        <p:txBody>
          <a:bodyPr/>
          <a:lstStyle/>
          <a:p>
            <a:r>
              <a:rPr lang="fr-FR" sz="3600" dirty="0">
                <a:solidFill>
                  <a:srgbClr val="FF9933"/>
                </a:solidFill>
              </a:rPr>
              <a:t>Octeville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5E94C-32DC-42C8-B5A1-C540E4923D93}" type="slidenum">
              <a:rPr lang="fr-FR" smtClean="0"/>
              <a:pPr/>
              <a:t>12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362" y="980728"/>
            <a:ext cx="4954947" cy="541512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043608" y="465313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ZRT/RMZ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5998555" y="478440"/>
            <a:ext cx="284940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Vous allez voler à côté de l'aéroport du Havre qui possède une ZRT (Zone Réglementée Temporaire) lorsque l'agent AFIS est là.</a:t>
            </a:r>
            <a:endParaRPr lang="fr-FR" dirty="0"/>
          </a:p>
          <a:p>
            <a:r>
              <a:rPr lang="fr-FR" i="1" dirty="0"/>
              <a:t>Il faut donc téléphoner à l'agent AFIS afin de prévenir de votre intention de voler (surtout si vous êtes le premier !!) au </a:t>
            </a:r>
            <a:br>
              <a:rPr lang="fr-FR" i="1" dirty="0"/>
            </a:br>
            <a:r>
              <a:rPr lang="fr-FR" i="1" dirty="0"/>
              <a:t>02.35.54.64.90</a:t>
            </a:r>
            <a:endParaRPr lang="fr-FR" dirty="0"/>
          </a:p>
          <a:p>
            <a:r>
              <a:rPr lang="fr-FR" b="1" i="1" u="sng" dirty="0"/>
              <a:t>Radio obligatoire  (RMZ):</a:t>
            </a:r>
            <a:r>
              <a:rPr lang="fr-FR" i="1" dirty="0"/>
              <a:t> La tour doit pouvoir vous joindre à tout moment sur 143.9875 MHz</a:t>
            </a:r>
          </a:p>
          <a:p>
            <a:endParaRPr lang="fr-FR" i="1" dirty="0"/>
          </a:p>
          <a:p>
            <a:r>
              <a:rPr lang="fr-FR" i="1" dirty="0"/>
              <a:t>http://vikingvollibre.free.fr/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849011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6810" y="1341"/>
            <a:ext cx="8229600" cy="1143000"/>
          </a:xfrm>
        </p:spPr>
        <p:txBody>
          <a:bodyPr/>
          <a:lstStyle/>
          <a:p>
            <a:r>
              <a:rPr lang="fr-FR" sz="3600" dirty="0">
                <a:solidFill>
                  <a:srgbClr val="FFC000"/>
                </a:solidFill>
              </a:rPr>
              <a:t>Choisir un axe de cross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5E94C-32DC-42C8-B5A1-C540E4923D93}" type="slidenum">
              <a:rPr lang="fr-FR" smtClean="0"/>
              <a:pPr/>
              <a:t>13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26" y="1016000"/>
            <a:ext cx="8712968" cy="570547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419872" y="594928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FL65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459747" y="5333471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P31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706295" y="394948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4500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572000" y="3789040"/>
            <a:ext cx="864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CTR GND 2500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331640" y="5320215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1500</a:t>
            </a:r>
          </a:p>
        </p:txBody>
      </p:sp>
    </p:spTree>
    <p:extLst>
      <p:ext uri="{BB962C8B-B14F-4D97-AF65-F5344CB8AC3E}">
        <p14:creationId xmlns:p14="http://schemas.microsoft.com/office/powerpoint/2010/main" val="18796724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781424"/>
            <a:ext cx="8229600" cy="863600"/>
          </a:xfrm>
        </p:spPr>
        <p:txBody>
          <a:bodyPr/>
          <a:lstStyle/>
          <a:p>
            <a:r>
              <a:rPr lang="fr-FR" dirty="0">
                <a:solidFill>
                  <a:srgbClr val="FF9933"/>
                </a:solidFill>
              </a:rPr>
              <a:t>Bons Vols !!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3485-9F35-452E-A781-5322B13CBDCB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FF9933"/>
                </a:solidFill>
              </a:rPr>
              <a:t>Rappel: Unités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484313"/>
            <a:ext cx="8147050" cy="4641850"/>
          </a:xfrm>
          <a:noFill/>
        </p:spPr>
        <p:txBody>
          <a:bodyPr wrap="none"/>
          <a:lstStyle/>
          <a:p>
            <a:pPr>
              <a:lnSpc>
                <a:spcPct val="90000"/>
              </a:lnSpc>
              <a:buFontTx/>
              <a:buNone/>
            </a:pPr>
            <a:r>
              <a:rPr lang="fr-FR" sz="2400" dirty="0">
                <a:solidFill>
                  <a:srgbClr val="FFFF00"/>
                </a:solidFill>
              </a:rPr>
              <a:t>Horaires:</a:t>
            </a:r>
          </a:p>
          <a:p>
            <a:pPr>
              <a:lnSpc>
                <a:spcPct val="90000"/>
              </a:lnSpc>
              <a:buFontTx/>
              <a:buNone/>
            </a:pPr>
            <a:endParaRPr lang="fr-FR" sz="24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fr-FR" sz="2400" dirty="0">
                <a:solidFill>
                  <a:schemeClr val="bg1"/>
                </a:solidFill>
              </a:rPr>
              <a:t>UTC = GMT = TU = Zoulou (Z)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fr-FR" sz="2400" dirty="0">
                <a:solidFill>
                  <a:schemeClr val="bg1"/>
                </a:solidFill>
              </a:rPr>
              <a:t>Heure UTC = heure locale - 1 ou 2 heures (hiver / été)</a:t>
            </a:r>
          </a:p>
          <a:p>
            <a:pPr>
              <a:lnSpc>
                <a:spcPct val="90000"/>
              </a:lnSpc>
              <a:buNone/>
            </a:pPr>
            <a:endParaRPr lang="fr-FR" sz="24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fr-FR" sz="2400" dirty="0">
                <a:solidFill>
                  <a:srgbClr val="FFFF00"/>
                </a:solidFill>
              </a:rPr>
              <a:t>Distance:</a:t>
            </a:r>
          </a:p>
          <a:p>
            <a:pPr>
              <a:lnSpc>
                <a:spcPct val="90000"/>
              </a:lnSpc>
              <a:buFontTx/>
              <a:buNone/>
            </a:pPr>
            <a:endParaRPr lang="fr-FR" sz="24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fr-FR" sz="2400" dirty="0">
                <a:solidFill>
                  <a:schemeClr val="bg1"/>
                </a:solidFill>
              </a:rPr>
              <a:t>1 pied = 0,3048 m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fr-FR" sz="2400" dirty="0">
                <a:solidFill>
                  <a:schemeClr val="bg1"/>
                </a:solidFill>
              </a:rPr>
              <a:t>Altitude en pieds / 3 (ou 3,3) ≈ altitude en mètres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fr-FR" sz="24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fr-FR" sz="2400" dirty="0">
                <a:solidFill>
                  <a:schemeClr val="bg1"/>
                </a:solidFill>
              </a:rPr>
              <a:t>FLXXX indique une altitude en pieds x 100 à 1013 </a:t>
            </a:r>
            <a:r>
              <a:rPr lang="fr-FR" sz="2400" dirty="0" err="1">
                <a:solidFill>
                  <a:schemeClr val="bg1"/>
                </a:solidFill>
              </a:rPr>
              <a:t>hpa</a:t>
            </a:r>
            <a:endParaRPr lang="fr-FR" sz="2400" dirty="0">
              <a:solidFill>
                <a:schemeClr val="bg1"/>
              </a:solidFill>
            </a:endParaRPr>
          </a:p>
          <a:p>
            <a:pPr lvl="1">
              <a:lnSpc>
                <a:spcPct val="90000"/>
              </a:lnSpc>
              <a:buNone/>
            </a:pPr>
            <a:r>
              <a:rPr lang="fr-FR" sz="2000" dirty="0">
                <a:solidFill>
                  <a:schemeClr val="bg1"/>
                </a:solidFill>
              </a:rPr>
              <a:t>ex: FL65 = 6500 pieds = 1970m env., altitude retenue en CFD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3485-9F35-452E-A781-5322B13CBDCB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863600"/>
          </a:xfrm>
        </p:spPr>
        <p:txBody>
          <a:bodyPr/>
          <a:lstStyle/>
          <a:p>
            <a:r>
              <a:rPr lang="fr-FR" dirty="0">
                <a:solidFill>
                  <a:srgbClr val="FF9933"/>
                </a:solidFill>
              </a:rPr>
              <a:t>Rappel: Classification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484313"/>
            <a:ext cx="8147050" cy="4641850"/>
          </a:xfrm>
          <a:noFill/>
        </p:spPr>
        <p:txBody>
          <a:bodyPr wrap="none"/>
          <a:lstStyle/>
          <a:p>
            <a:pPr>
              <a:lnSpc>
                <a:spcPct val="90000"/>
              </a:lnSpc>
              <a:buFontTx/>
              <a:buNone/>
            </a:pPr>
            <a:r>
              <a:rPr lang="fr-FR" sz="2400" dirty="0">
                <a:solidFill>
                  <a:srgbClr val="FFFF00"/>
                </a:solidFill>
              </a:rPr>
              <a:t>Types (en France):</a:t>
            </a:r>
          </a:p>
          <a:p>
            <a:pPr>
              <a:lnSpc>
                <a:spcPct val="90000"/>
              </a:lnSpc>
              <a:buFontTx/>
              <a:buNone/>
            </a:pPr>
            <a:endParaRPr lang="fr-FR" sz="2400" dirty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fr-FR" sz="2400" dirty="0">
                <a:solidFill>
                  <a:srgbClr val="FF0000"/>
                </a:solidFill>
              </a:rPr>
              <a:t>A, (B), C: impénétrable et toujours actifs (IFR)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fr-FR" sz="2400" dirty="0">
                <a:solidFill>
                  <a:schemeClr val="bg1"/>
                </a:solidFill>
              </a:rPr>
              <a:t>D: </a:t>
            </a:r>
            <a:r>
              <a:rPr lang="fr-FR" sz="2400" dirty="0" err="1">
                <a:solidFill>
                  <a:schemeClr val="bg1"/>
                </a:solidFill>
              </a:rPr>
              <a:t>déclassables</a:t>
            </a:r>
            <a:r>
              <a:rPr lang="fr-FR" sz="2400" dirty="0">
                <a:solidFill>
                  <a:schemeClr val="bg1"/>
                </a:solidFill>
              </a:rPr>
              <a:t>, protocole ou accord ponctuel possible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fr-FR" sz="2400" dirty="0">
                <a:solidFill>
                  <a:srgbClr val="00B050"/>
                </a:solidFill>
              </a:rPr>
              <a:t>E: contrôlé, règles du vol à vue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fr-FR" sz="2400" dirty="0">
                <a:solidFill>
                  <a:srgbClr val="00B050"/>
                </a:solidFill>
              </a:rPr>
              <a:t>F,G: non contrôlés (vol à vue)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fr-FR" sz="2400" dirty="0">
                <a:solidFill>
                  <a:srgbClr val="FF0000"/>
                </a:solidFill>
              </a:rPr>
              <a:t>Interdites: P, ZIT, R (parfois)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fr-FR" sz="2400" dirty="0">
                <a:solidFill>
                  <a:schemeClr val="bg1"/>
                </a:solidFill>
              </a:rPr>
              <a:t>Réglementées: R (contient RTBA), </a:t>
            </a:r>
            <a:r>
              <a:rPr lang="fr-FR" sz="2400" dirty="0" err="1">
                <a:solidFill>
                  <a:schemeClr val="bg1"/>
                </a:solidFill>
              </a:rPr>
              <a:t>déclassables</a:t>
            </a:r>
            <a:endParaRPr lang="fr-FR" sz="24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fr-FR" sz="2400" dirty="0">
                <a:solidFill>
                  <a:schemeClr val="bg1"/>
                </a:solidFill>
              </a:rPr>
              <a:t>Parcs et Réserves: au cas par cas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fr-FR" sz="2400" dirty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fr-FR" sz="2400" dirty="0">
                <a:solidFill>
                  <a:srgbClr val="FFFF00"/>
                </a:solidFill>
              </a:rPr>
              <a:t>En plaine: vol limité à FL115 </a:t>
            </a:r>
          </a:p>
          <a:p>
            <a:pPr>
              <a:lnSpc>
                <a:spcPct val="90000"/>
              </a:lnSpc>
              <a:buNone/>
            </a:pPr>
            <a:r>
              <a:rPr lang="fr-FR" sz="2400" dirty="0">
                <a:solidFill>
                  <a:srgbClr val="FFFF00"/>
                </a:solidFill>
              </a:rPr>
              <a:t>A la montagne: FL195 (sauf si altitude &lt; 1000m/sol)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3485-9F35-452E-A781-5322B13CBDCB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863600"/>
          </a:xfrm>
        </p:spPr>
        <p:txBody>
          <a:bodyPr/>
          <a:lstStyle/>
          <a:p>
            <a:r>
              <a:rPr lang="fr-FR" dirty="0">
                <a:solidFill>
                  <a:srgbClr val="FF9933"/>
                </a:solidFill>
              </a:rPr>
              <a:t>Rappel: Origine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323527" y="1484784"/>
            <a:ext cx="8374385" cy="4641850"/>
          </a:xfrm>
          <a:noFill/>
        </p:spPr>
        <p:txBody>
          <a:bodyPr wrap="none"/>
          <a:lstStyle/>
          <a:p>
            <a:pPr>
              <a:lnSpc>
                <a:spcPct val="90000"/>
              </a:lnSpc>
              <a:buFontTx/>
              <a:buNone/>
            </a:pPr>
            <a:r>
              <a:rPr lang="fr-FR" sz="2400" dirty="0">
                <a:solidFill>
                  <a:srgbClr val="FFFF00"/>
                </a:solidFill>
              </a:rPr>
              <a:t>Pourquoi?</a:t>
            </a:r>
          </a:p>
          <a:p>
            <a:pPr>
              <a:lnSpc>
                <a:spcPct val="90000"/>
              </a:lnSpc>
              <a:buFontTx/>
              <a:buNone/>
            </a:pPr>
            <a:endParaRPr lang="fr-FR" sz="2400" dirty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fr-FR" sz="2400" dirty="0">
                <a:solidFill>
                  <a:schemeClr val="bg1"/>
                </a:solidFill>
              </a:rPr>
              <a:t>Pour répondre à un risque, lié à un trafic aérien important </a:t>
            </a:r>
          </a:p>
          <a:p>
            <a:pPr>
              <a:lnSpc>
                <a:spcPct val="90000"/>
              </a:lnSpc>
              <a:buNone/>
            </a:pPr>
            <a:r>
              <a:rPr lang="fr-FR" sz="2400" dirty="0">
                <a:solidFill>
                  <a:schemeClr val="bg1"/>
                </a:solidFill>
              </a:rPr>
              <a:t>	concentré sur une zone</a:t>
            </a:r>
          </a:p>
          <a:p>
            <a:pPr>
              <a:lnSpc>
                <a:spcPct val="90000"/>
              </a:lnSpc>
              <a:buNone/>
            </a:pPr>
            <a:endParaRPr lang="fr-FR" sz="2400" dirty="0">
              <a:solidFill>
                <a:srgbClr val="00B050"/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fr-FR" sz="2400" dirty="0">
                <a:solidFill>
                  <a:srgbClr val="FFFF00"/>
                </a:solidFill>
              </a:rPr>
              <a:t>Comment?</a:t>
            </a:r>
          </a:p>
          <a:p>
            <a:pPr>
              <a:lnSpc>
                <a:spcPct val="90000"/>
              </a:lnSpc>
              <a:buNone/>
            </a:pPr>
            <a:endParaRPr lang="fr-FR" sz="2400" dirty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fr-FR" sz="2000" dirty="0">
                <a:solidFill>
                  <a:schemeClr val="bg1"/>
                </a:solidFill>
              </a:rPr>
              <a:t>Construction en V (logique d’approche de terrain)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fr-FR" sz="2000" dirty="0">
                <a:solidFill>
                  <a:schemeClr val="bg1"/>
                </a:solidFill>
              </a:rPr>
              <a:t>Les zones sont rattachées à une base spécifique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fr-FR" sz="2000" dirty="0">
                <a:solidFill>
                  <a:schemeClr val="bg1"/>
                </a:solidFill>
              </a:rPr>
              <a:t>Militaire: zones d’entrainement en plus (chasseurs, drones, etc…)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3485-9F35-452E-A781-5322B13CBDCB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863600"/>
          </a:xfrm>
        </p:spPr>
        <p:txBody>
          <a:bodyPr/>
          <a:lstStyle/>
          <a:p>
            <a:r>
              <a:rPr lang="fr-FR" dirty="0">
                <a:solidFill>
                  <a:srgbClr val="FF9933"/>
                </a:solidFill>
              </a:rPr>
              <a:t>Activation, Autorisations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484313"/>
            <a:ext cx="8147050" cy="4641850"/>
          </a:xfrm>
          <a:noFill/>
        </p:spPr>
        <p:txBody>
          <a:bodyPr wrap="none"/>
          <a:lstStyle/>
          <a:p>
            <a:pPr>
              <a:lnSpc>
                <a:spcPct val="90000"/>
              </a:lnSpc>
              <a:buFontTx/>
              <a:buNone/>
            </a:pPr>
            <a:r>
              <a:rPr lang="fr-FR" sz="2400" dirty="0">
                <a:solidFill>
                  <a:srgbClr val="FFFF00"/>
                </a:solidFill>
              </a:rPr>
              <a:t>Activation</a:t>
            </a:r>
          </a:p>
          <a:p>
            <a:pPr>
              <a:lnSpc>
                <a:spcPct val="90000"/>
              </a:lnSpc>
              <a:buFontTx/>
              <a:buNone/>
            </a:pPr>
            <a:endParaRPr lang="fr-FR" sz="2400" dirty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fr-FR" sz="2400" dirty="0">
                <a:solidFill>
                  <a:schemeClr val="bg1"/>
                </a:solidFill>
              </a:rPr>
              <a:t>NOTAM, cartes AZBA</a:t>
            </a:r>
          </a:p>
          <a:p>
            <a:pPr>
              <a:lnSpc>
                <a:spcPct val="90000"/>
              </a:lnSpc>
              <a:buNone/>
            </a:pPr>
            <a:endParaRPr lang="fr-FR" sz="2400" dirty="0">
              <a:solidFill>
                <a:srgbClr val="00B050"/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fr-FR" sz="2400" dirty="0">
                <a:solidFill>
                  <a:srgbClr val="FFFF00"/>
                </a:solidFill>
              </a:rPr>
              <a:t>Autorisation</a:t>
            </a:r>
          </a:p>
          <a:p>
            <a:pPr>
              <a:lnSpc>
                <a:spcPct val="90000"/>
              </a:lnSpc>
              <a:buNone/>
            </a:pPr>
            <a:endParaRPr lang="fr-FR" sz="2400" dirty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fr-FR" sz="2400" dirty="0">
                <a:solidFill>
                  <a:schemeClr val="bg1"/>
                </a:solidFill>
              </a:rPr>
              <a:t>Téléphone: contact avec la Tour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fr-FR" sz="2400" dirty="0">
                <a:solidFill>
                  <a:schemeClr val="bg1"/>
                </a:solidFill>
              </a:rPr>
              <a:t>Radio aéronautique: nécessite un phrasé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3485-9F35-452E-A781-5322B13CBDCB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863600"/>
          </a:xfrm>
        </p:spPr>
        <p:txBody>
          <a:bodyPr/>
          <a:lstStyle/>
          <a:p>
            <a:r>
              <a:rPr lang="fr-FR" dirty="0">
                <a:solidFill>
                  <a:srgbClr val="FF9933"/>
                </a:solidFill>
              </a:rPr>
              <a:t>Lecture de cartes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484313"/>
            <a:ext cx="8147050" cy="4641850"/>
          </a:xfrm>
          <a:noFill/>
        </p:spPr>
        <p:txBody>
          <a:bodyPr wrap="none"/>
          <a:lstStyle/>
          <a:p>
            <a:pPr>
              <a:lnSpc>
                <a:spcPct val="90000"/>
              </a:lnSpc>
              <a:buFontTx/>
              <a:buNone/>
            </a:pPr>
            <a:r>
              <a:rPr lang="fr-FR" sz="2400" dirty="0">
                <a:solidFill>
                  <a:schemeClr val="bg1"/>
                </a:solidFill>
              </a:rPr>
              <a:t>https://</a:t>
            </a:r>
            <a:r>
              <a:rPr lang="fr-FR" sz="2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www.geoportail.gouv.fr/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fr-FR" sz="2000" dirty="0"/>
              <a:t>Menu cartes / Territoires et transports / Transports / Cartes OACI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fr-FR" sz="2400" dirty="0">
                <a:solidFill>
                  <a:srgbClr val="FFFF00"/>
                </a:solidFill>
              </a:rPr>
              <a:t>Compréhension</a:t>
            </a:r>
          </a:p>
          <a:p>
            <a:pPr>
              <a:lnSpc>
                <a:spcPct val="90000"/>
              </a:lnSpc>
              <a:buFontTx/>
              <a:buNone/>
            </a:pPr>
            <a:endParaRPr lang="fr-FR" sz="2400" dirty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fr-FR" sz="2400" dirty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fr-FR" sz="2400" dirty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fr-FR" sz="2400" dirty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fr-FR" sz="2400" dirty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fr-FR" sz="2400" dirty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fr-FR" sz="2400" dirty="0">
                <a:solidFill>
                  <a:srgbClr val="FFFF00"/>
                </a:solidFill>
              </a:rPr>
              <a:t>Coordonnées (ex: centrer sur Auxerre)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fr-FR" sz="1800" dirty="0"/>
              <a:t>	Système WGS84, coordonnées </a:t>
            </a:r>
            <a:r>
              <a:rPr lang="fr-FR" sz="1800" dirty="0" err="1"/>
              <a:t>dd°mm’ss</a:t>
            </a:r>
            <a:r>
              <a:rPr lang="fr-FR" sz="1800" dirty="0"/>
              <a:t>’’</a:t>
            </a:r>
          </a:p>
        </p:txBody>
      </p:sp>
      <p:pic>
        <p:nvPicPr>
          <p:cNvPr id="134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786058"/>
            <a:ext cx="4486275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3485-9F35-452E-A781-5322B13CBDCB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863600"/>
          </a:xfrm>
        </p:spPr>
        <p:txBody>
          <a:bodyPr/>
          <a:lstStyle/>
          <a:p>
            <a:r>
              <a:rPr lang="fr-FR" dirty="0">
                <a:solidFill>
                  <a:srgbClr val="FF9933"/>
                </a:solidFill>
              </a:rPr>
              <a:t>Chercher l’information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196752"/>
            <a:ext cx="8147050" cy="5256584"/>
          </a:xfrm>
          <a:noFill/>
        </p:spPr>
        <p:txBody>
          <a:bodyPr wrap="none"/>
          <a:lstStyle/>
          <a:p>
            <a:pPr>
              <a:lnSpc>
                <a:spcPct val="90000"/>
              </a:lnSpc>
              <a:buFontTx/>
              <a:buNone/>
            </a:pPr>
            <a:r>
              <a:rPr lang="fr-FR" sz="2400" dirty="0">
                <a:solidFill>
                  <a:srgbClr val="FFFF00"/>
                </a:solidFill>
              </a:rPr>
              <a:t>RTBA: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fr-FR" sz="2000" dirty="0">
                <a:solidFill>
                  <a:schemeClr val="bg1"/>
                </a:solidFill>
              </a:rPr>
              <a:t>https://www.sia.aviation-civile.gouv.fr/asp/frameset_fr.asp?m=39</a:t>
            </a:r>
          </a:p>
          <a:p>
            <a:pPr>
              <a:lnSpc>
                <a:spcPct val="90000"/>
              </a:lnSpc>
              <a:buFontTx/>
              <a:buNone/>
            </a:pPr>
            <a:endParaRPr lang="fr-FR" sz="2400" dirty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fr-FR" sz="2400" dirty="0">
                <a:solidFill>
                  <a:srgbClr val="FFFF00"/>
                </a:solidFill>
              </a:rPr>
              <a:t>NOTAM:</a:t>
            </a:r>
          </a:p>
          <a:p>
            <a:pPr>
              <a:lnSpc>
                <a:spcPct val="90000"/>
              </a:lnSpc>
              <a:buNone/>
            </a:pPr>
            <a:r>
              <a:rPr lang="fr-FR" sz="2000" dirty="0">
                <a:solidFill>
                  <a:schemeClr val="bg1"/>
                </a:solidFill>
              </a:rPr>
              <a:t>http://notamweb.aviation-civile.gouv.fr/</a:t>
            </a:r>
          </a:p>
          <a:p>
            <a:pPr>
              <a:lnSpc>
                <a:spcPct val="90000"/>
              </a:lnSpc>
              <a:buNone/>
            </a:pPr>
            <a:r>
              <a:rPr lang="fr-FR" sz="2000" dirty="0">
                <a:solidFill>
                  <a:schemeClr val="bg1"/>
                </a:solidFill>
              </a:rPr>
              <a:t>Pratique mais non référence: http://notaminfo.com/francemap</a:t>
            </a:r>
          </a:p>
          <a:p>
            <a:pPr>
              <a:lnSpc>
                <a:spcPct val="90000"/>
              </a:lnSpc>
              <a:buNone/>
            </a:pPr>
            <a:endParaRPr lang="fr-FR" sz="2400" dirty="0">
              <a:solidFill>
                <a:srgbClr val="00B050"/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fr-FR" sz="2400" dirty="0">
                <a:solidFill>
                  <a:srgbClr val="FFFF00"/>
                </a:solidFill>
              </a:rPr>
              <a:t>Contacts:</a:t>
            </a:r>
          </a:p>
          <a:p>
            <a:pPr>
              <a:lnSpc>
                <a:spcPct val="90000"/>
              </a:lnSpc>
              <a:buNone/>
            </a:pPr>
            <a:r>
              <a:rPr lang="fr-FR" sz="2000" dirty="0"/>
              <a:t>En Route France, un annuaire pratique</a:t>
            </a:r>
          </a:p>
          <a:p>
            <a:pPr>
              <a:lnSpc>
                <a:spcPct val="90000"/>
              </a:lnSpc>
              <a:buNone/>
            </a:pPr>
            <a:r>
              <a:rPr lang="fr-FR" sz="1800" dirty="0">
                <a:solidFill>
                  <a:schemeClr val="bg1"/>
                </a:solidFill>
              </a:rPr>
              <a:t>http://www.dircam.dsae.defense.gouv.fr/images/stories/Doc/ERF/erf_complet.pdf</a:t>
            </a:r>
          </a:p>
          <a:p>
            <a:pPr>
              <a:lnSpc>
                <a:spcPct val="90000"/>
              </a:lnSpc>
              <a:buNone/>
            </a:pPr>
            <a:endParaRPr lang="fr-FR" sz="1800" dirty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fr-FR" sz="2400" dirty="0">
                <a:solidFill>
                  <a:srgbClr val="FFFF00"/>
                </a:solidFill>
              </a:rPr>
              <a:t>Protocoles:</a:t>
            </a:r>
          </a:p>
          <a:p>
            <a:pPr>
              <a:lnSpc>
                <a:spcPct val="90000"/>
              </a:lnSpc>
              <a:buNone/>
            </a:pPr>
            <a:r>
              <a:rPr lang="fr-FR" sz="2000" dirty="0"/>
              <a:t>Clubs, CDVL, Ligues, FFVL</a:t>
            </a:r>
          </a:p>
          <a:p>
            <a:pPr>
              <a:lnSpc>
                <a:spcPct val="90000"/>
              </a:lnSpc>
              <a:buNone/>
            </a:pPr>
            <a:r>
              <a:rPr lang="fr-FR" sz="2000" dirty="0">
                <a:solidFill>
                  <a:schemeClr val="bg1"/>
                </a:solidFill>
              </a:rPr>
              <a:t>http://www.ffvvespaceaerien.org/?page_id=32</a:t>
            </a:r>
          </a:p>
          <a:p>
            <a:pPr>
              <a:lnSpc>
                <a:spcPct val="90000"/>
              </a:lnSpc>
              <a:buNone/>
            </a:pPr>
            <a:r>
              <a:rPr lang="fr-FR" sz="2000" dirty="0">
                <a:solidFill>
                  <a:schemeClr val="bg1"/>
                </a:solidFill>
              </a:rPr>
              <a:t>https://sites.google.com/site/crossdeplaine/protocoles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3485-9F35-452E-A781-5322B13CBDCB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863600"/>
          </a:xfrm>
        </p:spPr>
        <p:txBody>
          <a:bodyPr/>
          <a:lstStyle/>
          <a:p>
            <a:r>
              <a:rPr lang="fr-FR" dirty="0">
                <a:solidFill>
                  <a:srgbClr val="FF9933"/>
                </a:solidFill>
              </a:rPr>
              <a:t>Négociation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484313"/>
            <a:ext cx="8147050" cy="4641850"/>
          </a:xfrm>
          <a:noFill/>
        </p:spPr>
        <p:txBody>
          <a:bodyPr wrap="none"/>
          <a:lstStyle/>
          <a:p>
            <a:pPr>
              <a:lnSpc>
                <a:spcPct val="90000"/>
              </a:lnSpc>
              <a:buFontTx/>
              <a:buNone/>
            </a:pPr>
            <a:r>
              <a:rPr lang="fr-FR" sz="2400" dirty="0">
                <a:solidFill>
                  <a:srgbClr val="FFFF00"/>
                </a:solidFill>
              </a:rPr>
              <a:t>Quatre orientations possibles:</a:t>
            </a:r>
          </a:p>
          <a:p>
            <a:pPr>
              <a:lnSpc>
                <a:spcPct val="90000"/>
              </a:lnSpc>
              <a:buFontTx/>
              <a:buNone/>
            </a:pPr>
            <a:endParaRPr lang="fr-FR" sz="2400" dirty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fr-FR" sz="2000" dirty="0">
                <a:solidFill>
                  <a:schemeClr val="bg1"/>
                </a:solidFill>
              </a:rPr>
              <a:t>Créneau horaire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fr-FR" sz="2000" dirty="0">
                <a:solidFill>
                  <a:schemeClr val="bg1"/>
                </a:solidFill>
              </a:rPr>
              <a:t>Zone spécifique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fr-FR" sz="2000" dirty="0">
                <a:solidFill>
                  <a:schemeClr val="bg1"/>
                </a:solidFill>
              </a:rPr>
              <a:t>Axe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fr-FR" sz="2000" dirty="0">
                <a:solidFill>
                  <a:schemeClr val="bg1"/>
                </a:solidFill>
              </a:rPr>
              <a:t>Modification des niveaux (relèvement des planchers)</a:t>
            </a:r>
          </a:p>
          <a:p>
            <a:pPr>
              <a:lnSpc>
                <a:spcPct val="90000"/>
              </a:lnSpc>
              <a:buNone/>
            </a:pPr>
            <a:endParaRPr lang="fr-FR" sz="2400" dirty="0">
              <a:solidFill>
                <a:srgbClr val="00B050"/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fr-FR" sz="2400" dirty="0">
                <a:solidFill>
                  <a:srgbClr val="FFFF00"/>
                </a:solidFill>
              </a:rPr>
              <a:t>Gestion de la relation</a:t>
            </a:r>
          </a:p>
          <a:p>
            <a:pPr>
              <a:lnSpc>
                <a:spcPct val="90000"/>
              </a:lnSpc>
              <a:buNone/>
            </a:pPr>
            <a:endParaRPr lang="fr-FR" sz="2400" dirty="0">
              <a:solidFill>
                <a:srgbClr val="FFFF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3485-9F35-452E-A781-5322B13CBDCB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685252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611560" y="701958"/>
            <a:ext cx="7886700" cy="9941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300" dirty="0">
                <a:solidFill>
                  <a:srgbClr val="FF9933"/>
                </a:solidFill>
              </a:rPr>
              <a:t>Cas: Bar sur aube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07" y="1484784"/>
            <a:ext cx="7772704" cy="4680520"/>
          </a:xfrm>
          <a:prstGeom prst="rect">
            <a:avLst/>
          </a:prstGeom>
        </p:spPr>
      </p:pic>
      <p:sp>
        <p:nvSpPr>
          <p:cNvPr id="4" name="Flèche vers le bas 3"/>
          <p:cNvSpPr/>
          <p:nvPr/>
        </p:nvSpPr>
        <p:spPr>
          <a:xfrm>
            <a:off x="5580112" y="3212976"/>
            <a:ext cx="144016" cy="292663"/>
          </a:xfrm>
          <a:prstGeom prst="downArrow">
            <a:avLst/>
          </a:prstGeom>
          <a:solidFill>
            <a:srgbClr val="FF5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590590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1007</TotalTime>
  <Words>498</Words>
  <Application>Microsoft Office PowerPoint</Application>
  <PresentationFormat>Affichage à l'écran (4:3)</PresentationFormat>
  <Paragraphs>115</Paragraphs>
  <Slides>14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Comic Sans MS</vt:lpstr>
      <vt:lpstr>Helvetica</vt:lpstr>
      <vt:lpstr>Monotype Corsiva</vt:lpstr>
      <vt:lpstr>Wingdings</vt:lpstr>
      <vt:lpstr>Default Design</vt:lpstr>
      <vt:lpstr>Présentation PowerPoint</vt:lpstr>
      <vt:lpstr>Rappel: Unités</vt:lpstr>
      <vt:lpstr>Rappel: Classification</vt:lpstr>
      <vt:lpstr>Rappel: Origine</vt:lpstr>
      <vt:lpstr>Activation, Autorisations</vt:lpstr>
      <vt:lpstr>Lecture de cartes</vt:lpstr>
      <vt:lpstr>Chercher l’information</vt:lpstr>
      <vt:lpstr>Négociation</vt:lpstr>
      <vt:lpstr>Présentation PowerPoint</vt:lpstr>
      <vt:lpstr>Extrait de ERF</vt:lpstr>
      <vt:lpstr>Présentation PowerPoint</vt:lpstr>
      <vt:lpstr>Octeville</vt:lpstr>
      <vt:lpstr>Choisir un axe de cross</vt:lpstr>
      <vt:lpstr>Bons Vols !!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Denis Terrasse</dc:creator>
  <cp:lastModifiedBy>Dominique Fourchy</cp:lastModifiedBy>
  <cp:revision>84</cp:revision>
  <dcterms:created xsi:type="dcterms:W3CDTF">2009-03-06T12:03:03Z</dcterms:created>
  <dcterms:modified xsi:type="dcterms:W3CDTF">2018-05-31T20:59:13Z</dcterms:modified>
</cp:coreProperties>
</file>